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59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8BF3C7-0C46-47D7-AA82-892CACBF5EBB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7B4492-79F5-4E54-B5D1-E9594F5BDC2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B4492-79F5-4E54-B5D1-E9594F5BDC2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B4492-79F5-4E54-B5D1-E9594F5BDC2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B4492-79F5-4E54-B5D1-E9594F5BDC2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B4492-79F5-4E54-B5D1-E9594F5BDC2D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DAC1E-D3CB-487F-ACAC-67D57F982803}" type="datetimeFigureOut">
              <a:rPr lang="zh-CN" altLang="en-US" smtClean="0"/>
              <a:pPr/>
              <a:t>2015-06-06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10C6D-A91D-444F-906F-5C45E994AF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Work report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王军亮 </a:t>
            </a:r>
            <a:endParaRPr lang="en-US" altLang="zh-CN" dirty="0" smtClean="0"/>
          </a:p>
          <a:p>
            <a:r>
              <a:rPr lang="en-US" altLang="zh-CN" dirty="0" smtClean="0"/>
              <a:t>20150530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I. The </a:t>
            </a:r>
            <a:r>
              <a:rPr lang="en-US" altLang="zh-CN" dirty="0" smtClean="0"/>
              <a:t>modification of pCT5e</a:t>
            </a:r>
            <a:endParaRPr lang="zh-CN" altLang="en-US" dirty="0"/>
          </a:p>
        </p:txBody>
      </p:sp>
      <p:pic>
        <p:nvPicPr>
          <p:cNvPr id="1026" name="Picture 2" descr="E:\zzu实验记录\20141124-DEMO预实验记录\20150605之前\20150603=.Tif"/>
          <p:cNvPicPr>
            <a:picLocks noChangeAspect="1" noChangeArrowheads="1"/>
          </p:cNvPicPr>
          <p:nvPr/>
        </p:nvPicPr>
        <p:blipFill>
          <a:blip r:embed="rId3"/>
          <a:srcRect l="19132" t="9728" r="53636" b="69843"/>
          <a:stretch>
            <a:fillRect/>
          </a:stretch>
        </p:blipFill>
        <p:spPr bwMode="auto">
          <a:xfrm>
            <a:off x="-32" y="1416594"/>
            <a:ext cx="4929222" cy="2957533"/>
          </a:xfrm>
          <a:prstGeom prst="rect">
            <a:avLst/>
          </a:prstGeom>
          <a:noFill/>
        </p:spPr>
      </p:pic>
      <p:sp>
        <p:nvSpPr>
          <p:cNvPr id="4" name="矩形 3"/>
          <p:cNvSpPr/>
          <p:nvPr/>
        </p:nvSpPr>
        <p:spPr>
          <a:xfrm>
            <a:off x="142844" y="4416990"/>
            <a:ext cx="41312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      MH-G3Long                       MH-G3Short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71470" y="1130842"/>
            <a:ext cx="10374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SOE </a:t>
            </a:r>
            <a:r>
              <a:rPr lang="en-US" altLang="zh-CN" dirty="0" smtClean="0"/>
              <a:t>PCR:</a:t>
            </a:r>
            <a:endParaRPr lang="zh-CN" altLang="en-US" dirty="0"/>
          </a:p>
        </p:txBody>
      </p:sp>
      <p:pic>
        <p:nvPicPr>
          <p:cNvPr id="1027" name="Picture 3" descr="E:\zzu实验记录\20141124-DEMO预实验记录\20150605之前\20150604-1kM-long[N-B]-short[N-N].Tif"/>
          <p:cNvPicPr>
            <a:picLocks noChangeAspect="1" noChangeArrowheads="1"/>
          </p:cNvPicPr>
          <p:nvPr/>
        </p:nvPicPr>
        <p:blipFill>
          <a:blip r:embed="rId4"/>
          <a:srcRect l="33758" t="9092" r="52817" b="65730"/>
          <a:stretch>
            <a:fillRect/>
          </a:stretch>
        </p:blipFill>
        <p:spPr bwMode="auto">
          <a:xfrm>
            <a:off x="5929322" y="1785926"/>
            <a:ext cx="1714512" cy="2571768"/>
          </a:xfrm>
          <a:prstGeom prst="rect">
            <a:avLst/>
          </a:prstGeom>
          <a:noFill/>
        </p:spPr>
      </p:pic>
      <p:sp>
        <p:nvSpPr>
          <p:cNvPr id="7" name="矩形 6"/>
          <p:cNvSpPr/>
          <p:nvPr/>
        </p:nvSpPr>
        <p:spPr>
          <a:xfrm>
            <a:off x="4188797" y="5429264"/>
            <a:ext cx="4955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MH-G3Long[</a:t>
            </a:r>
            <a:r>
              <a:rPr lang="en-US" altLang="zh-CN" dirty="0" err="1" smtClean="0"/>
              <a:t>NotI-BamHI</a:t>
            </a:r>
            <a:r>
              <a:rPr lang="en-US" altLang="zh-CN" dirty="0" smtClean="0"/>
              <a:t>] , MH-G3Short[</a:t>
            </a:r>
            <a:r>
              <a:rPr lang="en-US" altLang="zh-CN" dirty="0" err="1" smtClean="0"/>
              <a:t>NotI-NdeI</a:t>
            </a:r>
            <a:r>
              <a:rPr lang="en-US" altLang="zh-CN" dirty="0" smtClean="0"/>
              <a:t>]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5891598" y="1416594"/>
            <a:ext cx="1537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Double digest:</a:t>
            </a:r>
            <a:endParaRPr lang="zh-CN" altLang="en-US" dirty="0"/>
          </a:p>
        </p:txBody>
      </p:sp>
      <p:cxnSp>
        <p:nvCxnSpPr>
          <p:cNvPr id="10" name="直接箭头连接符 9"/>
          <p:cNvCxnSpPr/>
          <p:nvPr/>
        </p:nvCxnSpPr>
        <p:spPr>
          <a:xfrm rot="5400000" flipH="1" flipV="1">
            <a:off x="5464975" y="4464851"/>
            <a:ext cx="1071570" cy="100013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rot="16200000" flipV="1">
            <a:off x="7000892" y="4572008"/>
            <a:ext cx="1071570" cy="78581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rot="10800000">
            <a:off x="7500990" y="2602224"/>
            <a:ext cx="714348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rot="10800000">
            <a:off x="6715140" y="2357430"/>
            <a:ext cx="714348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357158" y="6143644"/>
            <a:ext cx="85010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Conclusion: </a:t>
            </a:r>
            <a:endParaRPr lang="en-US" altLang="zh-CN" b="1" dirty="0" smtClean="0"/>
          </a:p>
          <a:p>
            <a:r>
              <a:rPr lang="en-US" altLang="zh-CN" dirty="0" smtClean="0"/>
              <a:t>The </a:t>
            </a:r>
            <a:r>
              <a:rPr lang="en-US" altLang="zh-CN" dirty="0" smtClean="0"/>
              <a:t>new </a:t>
            </a:r>
            <a:r>
              <a:rPr lang="en-US" altLang="zh-CN" dirty="0" smtClean="0"/>
              <a:t>kit(From </a:t>
            </a:r>
            <a:r>
              <a:rPr lang="en-US" altLang="zh-CN" dirty="0" err="1" smtClean="0"/>
              <a:t>Weng</a:t>
            </a:r>
            <a:r>
              <a:rPr lang="en-US" altLang="zh-CN" dirty="0" smtClean="0"/>
              <a:t> lab) </a:t>
            </a:r>
            <a:r>
              <a:rPr lang="en-US" altLang="zh-CN" dirty="0" smtClean="0"/>
              <a:t>is weak to extract small DNA </a:t>
            </a:r>
            <a:r>
              <a:rPr lang="en-US" altLang="zh-CN" dirty="0" smtClean="0"/>
              <a:t>fragment from </a:t>
            </a:r>
            <a:r>
              <a:rPr lang="en-US" altLang="zh-CN" dirty="0" err="1" smtClean="0"/>
              <a:t>agarose</a:t>
            </a:r>
            <a:r>
              <a:rPr lang="en-US" altLang="zh-CN" dirty="0" smtClean="0"/>
              <a:t> gel.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686800" cy="1143000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II. Mouse </a:t>
            </a:r>
            <a:r>
              <a:rPr lang="en-US" altLang="zh-CN" dirty="0" err="1" smtClean="0"/>
              <a:t>enterokinase</a:t>
            </a:r>
            <a:r>
              <a:rPr lang="en-US" altLang="zh-CN" dirty="0" smtClean="0"/>
              <a:t> light chain(</a:t>
            </a:r>
            <a:r>
              <a:rPr lang="en-US" altLang="zh-CN" dirty="0" err="1" smtClean="0"/>
              <a:t>mEKL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pic>
        <p:nvPicPr>
          <p:cNvPr id="2050" name="Picture 2" descr="E:\zzu实验记录\20141124-DEMO预实验记录\20150605之前\20150604=mEK=E7-E8-E9before-E9after-T7-T9bf-T9aft-MRulerI-MBPFlagPDL1=1-2-3=4 copy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32" y="1157107"/>
            <a:ext cx="5286380" cy="555804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III. </a:t>
            </a:r>
            <a:r>
              <a:rPr lang="en-US" altLang="zh-CN" dirty="0" err="1" smtClean="0"/>
              <a:t>Biotinylation</a:t>
            </a:r>
            <a:r>
              <a:rPr lang="en-US" altLang="zh-CN" dirty="0" smtClean="0"/>
              <a:t> of trx-PD1Ecd-AviTag</a:t>
            </a:r>
            <a:endParaRPr lang="zh-CN" altLang="en-US" dirty="0"/>
          </a:p>
        </p:txBody>
      </p:sp>
      <p:pic>
        <p:nvPicPr>
          <p:cNvPr id="3074" name="Picture 2" descr="E:\zzu实验记录\20150224-基于BirA酶和AviTag的蛋白质定点生物素化系统\WesternBlot\20150601whf\subImage15.jpg"/>
          <p:cNvPicPr>
            <a:picLocks noChangeAspect="1" noChangeArrowheads="1"/>
          </p:cNvPicPr>
          <p:nvPr/>
        </p:nvPicPr>
        <p:blipFill>
          <a:blip r:embed="rId3"/>
          <a:srcRect l="10706" t="17692" r="30671" b="30647"/>
          <a:stretch>
            <a:fillRect/>
          </a:stretch>
        </p:blipFill>
        <p:spPr bwMode="auto">
          <a:xfrm>
            <a:off x="71406" y="1643050"/>
            <a:ext cx="5431300" cy="4786321"/>
          </a:xfrm>
          <a:prstGeom prst="rect">
            <a:avLst/>
          </a:prstGeom>
          <a:noFill/>
        </p:spPr>
      </p:pic>
      <p:sp>
        <p:nvSpPr>
          <p:cNvPr id="4" name="矩形 3"/>
          <p:cNvSpPr/>
          <p:nvPr/>
        </p:nvSpPr>
        <p:spPr>
          <a:xfrm>
            <a:off x="71406" y="1285860"/>
            <a:ext cx="55289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Dot </a:t>
            </a:r>
            <a:r>
              <a:rPr lang="en-US" altLang="zh-CN" dirty="0" smtClean="0"/>
              <a:t>Blot: ratio of enzyme to POI-</a:t>
            </a:r>
            <a:r>
              <a:rPr lang="en-US" altLang="zh-CN" dirty="0" err="1" smtClean="0"/>
              <a:t>AviTag</a:t>
            </a:r>
            <a:r>
              <a:rPr lang="en-US" altLang="zh-CN" dirty="0" smtClean="0"/>
              <a:t> is marked below.  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28596" y="2285992"/>
            <a:ext cx="578647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1/10</a:t>
            </a:r>
            <a:r>
              <a:rPr lang="en-US" altLang="zh-CN" dirty="0" smtClean="0">
                <a:solidFill>
                  <a:schemeClr val="bg1"/>
                </a:solidFill>
              </a:rPr>
              <a:t>, </a:t>
            </a:r>
            <a:r>
              <a:rPr lang="en-US" altLang="zh-CN" dirty="0" smtClean="0">
                <a:solidFill>
                  <a:schemeClr val="bg1"/>
                </a:solidFill>
              </a:rPr>
              <a:t>          1/20,         1/40,          1/60,         1/80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1/100</a:t>
            </a:r>
            <a:r>
              <a:rPr lang="en-US" altLang="zh-CN" dirty="0" smtClean="0">
                <a:solidFill>
                  <a:schemeClr val="bg1"/>
                </a:solidFill>
              </a:rPr>
              <a:t>, </a:t>
            </a:r>
            <a:r>
              <a:rPr lang="en-US" altLang="zh-CN" dirty="0" smtClean="0">
                <a:solidFill>
                  <a:schemeClr val="bg1"/>
                </a:solidFill>
              </a:rPr>
              <a:t>       1/200,        1/400,        1/600,       1/800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1/1000</a:t>
            </a:r>
            <a:r>
              <a:rPr lang="en-US" altLang="zh-CN" dirty="0" smtClean="0">
                <a:solidFill>
                  <a:schemeClr val="bg1"/>
                </a:solidFill>
              </a:rPr>
              <a:t>, </a:t>
            </a:r>
            <a:r>
              <a:rPr lang="en-US" altLang="zh-CN" dirty="0" smtClean="0">
                <a:solidFill>
                  <a:schemeClr val="bg1"/>
                </a:solidFill>
              </a:rPr>
              <a:t>    1/2000,       1/4000,     1/6000,    1/8000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1/10000</a:t>
            </a:r>
            <a:r>
              <a:rPr lang="en-US" altLang="zh-CN" dirty="0" smtClean="0">
                <a:solidFill>
                  <a:schemeClr val="bg1"/>
                </a:solidFill>
              </a:rPr>
              <a:t>,    </a:t>
            </a:r>
            <a:r>
              <a:rPr lang="en-US" altLang="zh-CN" dirty="0" smtClean="0">
                <a:solidFill>
                  <a:schemeClr val="bg1"/>
                </a:solidFill>
              </a:rPr>
              <a:t>1/20000</a:t>
            </a:r>
            <a:r>
              <a:rPr lang="en-US" altLang="zh-CN" dirty="0" smtClean="0">
                <a:solidFill>
                  <a:schemeClr val="bg1"/>
                </a:solidFill>
              </a:rPr>
              <a:t>,    </a:t>
            </a:r>
            <a:r>
              <a:rPr lang="en-US" altLang="zh-CN" dirty="0" smtClean="0">
                <a:solidFill>
                  <a:schemeClr val="bg1"/>
                </a:solidFill>
              </a:rPr>
              <a:t> 1/40000</a:t>
            </a:r>
            <a:r>
              <a:rPr lang="en-US" altLang="zh-CN" dirty="0" smtClean="0">
                <a:solidFill>
                  <a:schemeClr val="bg1"/>
                </a:solidFill>
              </a:rPr>
              <a:t>,   </a:t>
            </a:r>
            <a:r>
              <a:rPr lang="en-US" altLang="zh-CN" dirty="0" smtClean="0">
                <a:solidFill>
                  <a:schemeClr val="bg1"/>
                </a:solidFill>
              </a:rPr>
              <a:t> 1/60000</a:t>
            </a:r>
            <a:r>
              <a:rPr lang="en-US" altLang="zh-CN" dirty="0" smtClean="0">
                <a:solidFill>
                  <a:schemeClr val="bg1"/>
                </a:solidFill>
              </a:rPr>
              <a:t>,    </a:t>
            </a:r>
            <a:r>
              <a:rPr lang="en-US" altLang="zh-CN" dirty="0" smtClean="0">
                <a:solidFill>
                  <a:schemeClr val="bg1"/>
                </a:solidFill>
              </a:rPr>
              <a:t>1/80000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1/100000,                                           NC               PC 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  <p:pic>
        <p:nvPicPr>
          <p:cNvPr id="6" name="Picture 2" descr="E:\zzu实验记录\20150224-基于BirA酶和AviTag的蛋白质定点生物素化系统\WesternBlot\20150602\20150602WB-biotinylation of trx-PD1-AviTag copy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95981" y="1357298"/>
            <a:ext cx="3376613" cy="51085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57158" y="1714488"/>
            <a:ext cx="828680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When </a:t>
            </a:r>
            <a:r>
              <a:rPr lang="en-US" altLang="zh-CN" dirty="0" smtClean="0"/>
              <a:t>we amplifying </a:t>
            </a:r>
            <a:r>
              <a:rPr lang="en-US" altLang="zh-CN" dirty="0" smtClean="0"/>
              <a:t>the </a:t>
            </a:r>
            <a:r>
              <a:rPr lang="en-US" altLang="zh-CN" dirty="0" smtClean="0"/>
              <a:t>reaction from 50ul </a:t>
            </a:r>
            <a:r>
              <a:rPr lang="en-US" altLang="zh-CN" dirty="0" smtClean="0"/>
              <a:t>to 500ul, the protein precipitate at once</a:t>
            </a:r>
            <a:r>
              <a:rPr lang="en-US" altLang="zh-CN" dirty="0" smtClean="0"/>
              <a:t>.</a:t>
            </a:r>
          </a:p>
          <a:p>
            <a:endParaRPr lang="en-US" altLang="zh-CN" dirty="0" smtClean="0"/>
          </a:p>
          <a:p>
            <a:r>
              <a:rPr lang="en-US" altLang="zh-CN" b="1" dirty="0" smtClean="0"/>
              <a:t>Solution: (with WHF)</a:t>
            </a:r>
          </a:p>
          <a:p>
            <a:r>
              <a:rPr lang="en-US" altLang="zh-CN" dirty="0" smtClean="0"/>
              <a:t>We </a:t>
            </a:r>
            <a:r>
              <a:rPr lang="en-US" altLang="zh-CN" dirty="0" smtClean="0"/>
              <a:t>find the buffering capacity </a:t>
            </a:r>
            <a:r>
              <a:rPr lang="en-US" altLang="zh-CN" dirty="0" smtClean="0"/>
              <a:t>of 0.5M </a:t>
            </a:r>
            <a:r>
              <a:rPr lang="en-US" altLang="zh-CN" dirty="0" err="1" smtClean="0"/>
              <a:t>Gly</a:t>
            </a:r>
            <a:r>
              <a:rPr lang="en-US" altLang="zh-CN" dirty="0" smtClean="0"/>
              <a:t>-</a:t>
            </a:r>
            <a:r>
              <a:rPr lang="en-US" altLang="zh-CN" dirty="0" err="1" smtClean="0"/>
              <a:t>HCl</a:t>
            </a:r>
            <a:r>
              <a:rPr lang="en-US" altLang="zh-CN" dirty="0" smtClean="0"/>
              <a:t> is so low that the final reaction pH is nearly 3; 10xBioMixA has been changed to 0.5M </a:t>
            </a:r>
            <a:r>
              <a:rPr lang="en-US" altLang="zh-CN" dirty="0" err="1" smtClean="0"/>
              <a:t>Tris</a:t>
            </a:r>
            <a:r>
              <a:rPr lang="en-US" altLang="zh-CN" dirty="0" smtClean="0"/>
              <a:t>-</a:t>
            </a:r>
            <a:r>
              <a:rPr lang="en-US" altLang="zh-CN" dirty="0" err="1" smtClean="0"/>
              <a:t>HCl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We will do the above experiment again.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b="1" dirty="0" smtClean="0"/>
              <a:t>If the step is done ,we consider the next steps:</a:t>
            </a:r>
          </a:p>
          <a:p>
            <a:r>
              <a:rPr lang="en-US" altLang="zh-CN" dirty="0" smtClean="0"/>
              <a:t> - Using </a:t>
            </a:r>
            <a:r>
              <a:rPr lang="en-US" altLang="zh-CN" dirty="0" err="1" smtClean="0"/>
              <a:t>sephadex</a:t>
            </a:r>
            <a:r>
              <a:rPr lang="en-US" altLang="zh-CN" dirty="0" smtClean="0"/>
              <a:t> G-75 to remove the excess  free biotin.</a:t>
            </a:r>
          </a:p>
          <a:p>
            <a:r>
              <a:rPr lang="en-US" altLang="zh-CN" dirty="0" smtClean="0"/>
              <a:t> </a:t>
            </a:r>
            <a:r>
              <a:rPr lang="en-US" altLang="zh-CN" dirty="0" smtClean="0"/>
              <a:t>- Do a pull down assay to try the effect of </a:t>
            </a:r>
            <a:r>
              <a:rPr lang="en-US" altLang="zh-CN" dirty="0" err="1" smtClean="0"/>
              <a:t>biotinlation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Plan for next week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571604" y="1571612"/>
            <a:ext cx="23893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Get the new </a:t>
            </a:r>
            <a:r>
              <a:rPr lang="en-US" altLang="zh-CN" dirty="0" err="1" smtClean="0"/>
              <a:t>phagemid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218</Words>
  <Application>Microsoft Office PowerPoint</Application>
  <PresentationFormat>全屏显示(4:3)</PresentationFormat>
  <Paragraphs>45</Paragraphs>
  <Slides>6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Office 主题</vt:lpstr>
      <vt:lpstr>Work report</vt:lpstr>
      <vt:lpstr>I. The modification of pCT5e</vt:lpstr>
      <vt:lpstr>II. Mouse enterokinase light chain(mEKL)</vt:lpstr>
      <vt:lpstr>III. Biotinylation of trx-PD1Ecd-AviTag</vt:lpstr>
      <vt:lpstr>幻灯片 5</vt:lpstr>
      <vt:lpstr>Plan for next week</vt:lpstr>
    </vt:vector>
  </TitlesOfParts>
  <Company>Sky123.Org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Sephadex G-75洗过过程</dc:title>
  <dc:creator>Junliang</dc:creator>
  <cp:lastModifiedBy>Junliang</cp:lastModifiedBy>
  <cp:revision>18</cp:revision>
  <dcterms:created xsi:type="dcterms:W3CDTF">2015-05-30T03:44:06Z</dcterms:created>
  <dcterms:modified xsi:type="dcterms:W3CDTF">2015-06-06T02:26:18Z</dcterms:modified>
</cp:coreProperties>
</file>

<file path=docProps/thumbnail.jpeg>
</file>